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9144000"/>
  <p:notesSz cx="6858000" cy="9144000"/>
  <p:embeddedFontLst>
    <p:embeddedFont>
      <p:font typeface="Tahoma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Tahom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Tahoma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gif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dc6fbda16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g12dc6fbda16_1_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dc6fbda16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2dc6fbda16_1_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dc6fbda16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12dc6fbda16_1_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dc6fbda16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12dc6fbda16_1_7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g12dc6fbda16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Google Shape;36;g12dc6fbda1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g12dc6fbda16_2_0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12dc6fbda16_2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12dc6fbda16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g12dc6fbda16_2_16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2dc6fbda16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g12dc6fbda16_1_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dc6fbda1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12dc6fbda16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dc6fbda16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g12dc6fbda16_1_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dc6fbda16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g12dc6fbda16_1_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dc6fbda16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12dc6fbda16_1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1403350" y="260350"/>
            <a:ext cx="5903912" cy="1109662"/>
          </a:xfrm>
          <a:prstGeom prst="rect">
            <a:avLst/>
          </a:prstGeom>
          <a:noFill/>
          <a:ln>
            <a:noFill/>
          </a:ln>
          <a:effectLst>
            <a:outerShdw blurRad="63500" dir="2700000" dist="17960">
              <a:schemeClr val="lt2"/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403350" y="1147762"/>
            <a:ext cx="5903912" cy="696912"/>
          </a:xfrm>
          <a:prstGeom prst="rect">
            <a:avLst/>
          </a:prstGeom>
          <a:noFill/>
          <a:ln>
            <a:noFill/>
          </a:ln>
          <a:effectLst>
            <a:outerShdw blurRad="63500" dir="2700000" dist="17960">
              <a:schemeClr val="lt2"/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•"/>
              <a:defRPr/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–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95287" y="333375"/>
            <a:ext cx="7416800" cy="5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395287" y="1268412"/>
            <a:ext cx="7416800" cy="5111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80808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95287" y="333375"/>
            <a:ext cx="7416800" cy="50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95287" y="1268412"/>
            <a:ext cx="7416800" cy="5111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80808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rgbClr val="08080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80808"/>
              </a:buClr>
              <a:buSzPts val="2400"/>
              <a:buFont typeface="Arial"/>
              <a:buChar char="–"/>
              <a:defRPr b="1" i="0" sz="2400" u="none" cap="none" strike="noStrike">
                <a:solidFill>
                  <a:srgbClr val="08080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80808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rgbClr val="08080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80808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rgbClr val="08080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80808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8080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80808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8080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80808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8080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80808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8080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80808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rgbClr val="08080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23.png"/><Relationship Id="rId7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Relationship Id="rId4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hyperlink" Target="http://drive.google.com/file/d/1pblcWctgpw5ZoHU4OsvLGvtxC6Qfbp1x/view" TargetMode="External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hyperlink" Target="http://drive.google.com/file/d/1JHswiqMOPAs40VNbS2TWJaOk_Uw9gkP5/view" TargetMode="External"/><Relationship Id="rId6" Type="http://schemas.openxmlformats.org/officeDocument/2006/relationships/image" Target="../media/image1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2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12.png"/><Relationship Id="rId7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ctrTitle"/>
          </p:nvPr>
        </p:nvSpPr>
        <p:spPr>
          <a:xfrm>
            <a:off x="566650" y="620700"/>
            <a:ext cx="8020500" cy="119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ahoma"/>
              <a:buNone/>
            </a:pPr>
            <a:r>
              <a:rPr b="0" lang="en-US" sz="3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Applications of Graph Theory in Robotics: </a:t>
            </a:r>
            <a:r>
              <a:rPr lang="en-US" sz="3200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rPr>
              <a:t>Riemannian Motion Policies</a:t>
            </a:r>
            <a:endParaRPr/>
          </a:p>
        </p:txBody>
      </p:sp>
      <p:sp>
        <p:nvSpPr>
          <p:cNvPr id="26" name="Google Shape;26;p4"/>
          <p:cNvSpPr txBox="1"/>
          <p:nvPr/>
        </p:nvSpPr>
        <p:spPr>
          <a:xfrm>
            <a:off x="566650" y="1816200"/>
            <a:ext cx="3763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latin typeface="Tahoma"/>
                <a:ea typeface="Tahoma"/>
                <a:cs typeface="Tahoma"/>
                <a:sym typeface="Tahoma"/>
              </a:rPr>
              <a:t>Anirudh Chari &amp; Atharva Gawde</a:t>
            </a:r>
            <a:endParaRPr i="1" sz="2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/>
          <p:nvPr>
            <p:ph type="title"/>
          </p:nvPr>
        </p:nvSpPr>
        <p:spPr>
          <a:xfrm>
            <a:off x="611175" y="260350"/>
            <a:ext cx="79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Examples: Path Following</a:t>
            </a:r>
            <a:endParaRPr/>
          </a:p>
        </p:txBody>
      </p:sp>
      <p:sp>
        <p:nvSpPr>
          <p:cNvPr id="96" name="Google Shape;96;p13"/>
          <p:cNvSpPr txBox="1"/>
          <p:nvPr>
            <p:ph idx="1" type="body"/>
          </p:nvPr>
        </p:nvSpPr>
        <p:spPr>
          <a:xfrm>
            <a:off x="395287" y="1268412"/>
            <a:ext cx="64548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Input: </a:t>
            </a:r>
            <a:r>
              <a:rPr lang="en-US"/>
              <a:t>Some path to follow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Task Map:</a:t>
            </a:r>
            <a:endParaRPr b="1"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Acceleration</a:t>
            </a:r>
            <a:r>
              <a:rPr b="1" lang="en-US"/>
              <a:t>:</a:t>
            </a:r>
            <a:endParaRPr b="1"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Inertia:</a:t>
            </a:r>
            <a:endParaRPr b="1"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Acts like a spring connecting robot to projected point along path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075" y="2442362"/>
            <a:ext cx="6334125" cy="7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3075" y="3143262"/>
            <a:ext cx="36385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99800" y="3973025"/>
            <a:ext cx="5297366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16425" y="4689537"/>
            <a:ext cx="4305300" cy="5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type="title"/>
          </p:nvPr>
        </p:nvSpPr>
        <p:spPr>
          <a:xfrm>
            <a:off x="611175" y="260350"/>
            <a:ext cx="79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Demonstration: Structure</a:t>
            </a:r>
            <a:endParaRPr/>
          </a:p>
        </p:txBody>
      </p:sp>
      <p:sp>
        <p:nvSpPr>
          <p:cNvPr id="106" name="Google Shape;106;p14"/>
          <p:cNvSpPr txBox="1"/>
          <p:nvPr>
            <p:ph idx="1" type="body"/>
          </p:nvPr>
        </p:nvSpPr>
        <p:spPr>
          <a:xfrm>
            <a:off x="395275" y="1268400"/>
            <a:ext cx="69597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Mobile robot simulation developed in Java using RMPFlow framework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Randomized environment with start position, goal position, and </a:t>
            </a:r>
            <a:r>
              <a:rPr b="1" i="1" lang="en-US"/>
              <a:t>n</a:t>
            </a:r>
            <a:r>
              <a:rPr lang="en-US"/>
              <a:t> obstacles</a:t>
            </a:r>
            <a:endParaRPr/>
          </a:p>
        </p:txBody>
      </p:sp>
      <p:pic>
        <p:nvPicPr>
          <p:cNvPr id="107" name="Google Shape;107;p14"/>
          <p:cNvPicPr preferRelativeResize="0"/>
          <p:nvPr/>
        </p:nvPicPr>
        <p:blipFill rotWithShape="1">
          <a:blip r:embed="rId4">
            <a:alphaModFix/>
          </a:blip>
          <a:srcRect b="27433" l="12980" r="28365" t="17633"/>
          <a:stretch/>
        </p:blipFill>
        <p:spPr>
          <a:xfrm>
            <a:off x="1742675" y="3254900"/>
            <a:ext cx="4485850" cy="314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idx="1" type="body"/>
          </p:nvPr>
        </p:nvSpPr>
        <p:spPr>
          <a:xfrm>
            <a:off x="395287" y="1268412"/>
            <a:ext cx="64548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Successful task integration:</a:t>
            </a:r>
            <a:r>
              <a:rPr lang="en-US"/>
              <a:t> A</a:t>
            </a:r>
            <a:r>
              <a:rPr lang="en-US"/>
              <a:t>lways circumvents obstacles in direction with least displacement from path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Excellent maneuverability: </a:t>
            </a:r>
            <a:r>
              <a:rPr lang="en-US"/>
              <a:t>100 cm</a:t>
            </a:r>
            <a:r>
              <a:rPr baseline="30000" lang="en-US"/>
              <a:t>2</a:t>
            </a:r>
            <a:r>
              <a:rPr lang="en-US"/>
              <a:t> robot only </a:t>
            </a:r>
            <a:r>
              <a:rPr lang="en-US"/>
              <a:t>requires ~50cm between obstacles for 30 obstacles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Fast, safe, and optimal: </a:t>
            </a:r>
            <a:r>
              <a:rPr lang="en-US"/>
              <a:t>Reached goal using coherent motion and without collision or hesitation in every trial performed</a:t>
            </a:r>
            <a:endParaRPr/>
          </a:p>
        </p:txBody>
      </p:sp>
      <p:sp>
        <p:nvSpPr>
          <p:cNvPr id="113" name="Google Shape;113;p15"/>
          <p:cNvSpPr txBox="1"/>
          <p:nvPr>
            <p:ph type="title"/>
          </p:nvPr>
        </p:nvSpPr>
        <p:spPr>
          <a:xfrm>
            <a:off x="611175" y="260350"/>
            <a:ext cx="79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Demonstration: Results</a:t>
            </a:r>
            <a:endParaRPr/>
          </a:p>
        </p:txBody>
      </p:sp>
      <p:pic>
        <p:nvPicPr>
          <p:cNvPr id="114" name="Google Shape;11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4925" y="1358350"/>
            <a:ext cx="2599075" cy="319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>
            <p:ph type="title"/>
          </p:nvPr>
        </p:nvSpPr>
        <p:spPr>
          <a:xfrm>
            <a:off x="611175" y="260350"/>
            <a:ext cx="79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Applications</a:t>
            </a:r>
            <a:endParaRPr/>
          </a:p>
        </p:txBody>
      </p:sp>
      <p:sp>
        <p:nvSpPr>
          <p:cNvPr id="120" name="Google Shape;120;p16"/>
          <p:cNvSpPr txBox="1"/>
          <p:nvPr>
            <p:ph idx="1" type="body"/>
          </p:nvPr>
        </p:nvSpPr>
        <p:spPr>
          <a:xfrm>
            <a:off x="395287" y="1268412"/>
            <a:ext cx="64548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Applicable to any autonomous system requiring dynamic prioritization of various tasks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Ex: </a:t>
            </a:r>
            <a:r>
              <a:rPr lang="en-US"/>
              <a:t>Self-driving car</a:t>
            </a:r>
            <a:endParaRPr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b="0" lang="en-US"/>
              <a:t>Path following (navigation)</a:t>
            </a:r>
            <a:endParaRPr b="0"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b="0" lang="en-US"/>
              <a:t>Collision</a:t>
            </a:r>
            <a:r>
              <a:rPr b="0" lang="en-US"/>
              <a:t> avoidance</a:t>
            </a:r>
            <a:endParaRPr b="0"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b="0" lang="en-US"/>
              <a:t>Lane centering</a:t>
            </a:r>
            <a:endParaRPr b="0"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b="0" lang="en-US"/>
              <a:t>Motion </a:t>
            </a:r>
            <a:r>
              <a:rPr b="0" lang="en-US"/>
              <a:t>fluidity</a:t>
            </a:r>
            <a:r>
              <a:rPr b="0" lang="en-US"/>
              <a:t> (for passenger comfort)</a:t>
            </a:r>
            <a:endParaRPr b="0"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b="0" lang="en-US"/>
              <a:t>Motion predictability (for other drivers)</a:t>
            </a:r>
            <a:endParaRPr b="0"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b="0" lang="en-US"/>
              <a:t>Fuel efficiency</a:t>
            </a:r>
            <a:endParaRPr b="0"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b="0" lang="en-US"/>
              <a:t>Speed limit compliance</a:t>
            </a:r>
            <a:endParaRPr b="0"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b="0" lang="en-US"/>
              <a:t>etc.</a:t>
            </a:r>
            <a:endParaRPr b="0"/>
          </a:p>
        </p:txBody>
      </p:sp>
      <p:pic>
        <p:nvPicPr>
          <p:cNvPr id="121" name="Google Shape;121;p16"/>
          <p:cNvPicPr preferRelativeResize="0"/>
          <p:nvPr/>
        </p:nvPicPr>
        <p:blipFill rotWithShape="1">
          <a:blip r:embed="rId4">
            <a:alphaModFix/>
          </a:blip>
          <a:srcRect b="0" l="0" r="36057" t="0"/>
          <a:stretch/>
        </p:blipFill>
        <p:spPr>
          <a:xfrm>
            <a:off x="5549350" y="1817525"/>
            <a:ext cx="3395726" cy="26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611187" y="260350"/>
            <a:ext cx="5616575" cy="6492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Introduction</a:t>
            </a:r>
            <a:endParaRPr/>
          </a:p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95287" y="1268412"/>
            <a:ext cx="6454775" cy="4202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First proposed in 2018 by researchers at Nvidia</a:t>
            </a:r>
            <a:endParaRPr/>
          </a:p>
          <a:p>
            <a:pPr indent="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Second-order modular motion generation system (</a:t>
            </a:r>
            <a:r>
              <a:rPr b="1" i="1" lang="en-US"/>
              <a:t>f</a:t>
            </a:r>
            <a:r>
              <a:rPr i="1" lang="en-US"/>
              <a:t> </a:t>
            </a:r>
            <a:r>
              <a:rPr lang="en-US"/>
              <a:t>:</a:t>
            </a:r>
            <a:r>
              <a:rPr i="1" lang="en-US"/>
              <a:t> </a:t>
            </a:r>
            <a:r>
              <a:rPr b="1" i="1" lang="en-US"/>
              <a:t>x</a:t>
            </a:r>
            <a:r>
              <a:rPr lang="en-US"/>
              <a:t>,</a:t>
            </a:r>
            <a:r>
              <a:rPr i="1" lang="en-US"/>
              <a:t> </a:t>
            </a:r>
            <a:r>
              <a:rPr b="1" i="1" lang="en-US"/>
              <a:t>ẋ</a:t>
            </a:r>
            <a:r>
              <a:rPr i="1" lang="en-US"/>
              <a:t> → </a:t>
            </a:r>
            <a:r>
              <a:rPr b="1" i="1" lang="en-US"/>
              <a:t>ẍ</a:t>
            </a:r>
            <a:r>
              <a:rPr lang="en-US"/>
              <a:t>)</a:t>
            </a:r>
            <a:endParaRPr/>
          </a:p>
          <a:p>
            <a:pPr indent="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Seamlessly integrate and dynamically prioritize various potentially conflicting tasks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Geometrically consistent and provably optimal motion</a:t>
            </a:r>
            <a:endParaRPr/>
          </a:p>
        </p:txBody>
      </p:sp>
      <p:pic>
        <p:nvPicPr>
          <p:cNvPr id="33" name="Google Shape;33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4650" y="2177888"/>
            <a:ext cx="3119350" cy="238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395287" y="333375"/>
            <a:ext cx="7416900" cy="507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Background: Graph Theory</a:t>
            </a:r>
            <a:endParaRPr/>
          </a:p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395287" y="1268412"/>
            <a:ext cx="7416900" cy="511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Vertices &amp; Edges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Directed/Undirected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Cyclic/Acyclic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Trees &amp; Polytrees</a:t>
            </a:r>
            <a:endParaRPr/>
          </a:p>
        </p:txBody>
      </p:sp>
      <p:pic>
        <p:nvPicPr>
          <p:cNvPr id="41" name="Google Shape;4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8625" y="1382900"/>
            <a:ext cx="3354575" cy="2515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6" title="Test2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575" y="3054025"/>
            <a:ext cx="4995634" cy="374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95287" y="1268412"/>
            <a:ext cx="7416900" cy="5111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Riemannian Manifolds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Adjacency Lists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Adjacency Matrices</a:t>
            </a:r>
            <a:endParaRPr/>
          </a:p>
        </p:txBody>
      </p:sp>
      <p:pic>
        <p:nvPicPr>
          <p:cNvPr id="49" name="Google Shape;49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9350" y="2570536"/>
            <a:ext cx="4572000" cy="2823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9425" y="1373900"/>
            <a:ext cx="4843000" cy="13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 txBox="1"/>
          <p:nvPr>
            <p:ph type="title"/>
          </p:nvPr>
        </p:nvSpPr>
        <p:spPr>
          <a:xfrm>
            <a:off x="395287" y="333375"/>
            <a:ext cx="7416900" cy="507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Background: Topology</a:t>
            </a:r>
            <a:endParaRPr/>
          </a:p>
        </p:txBody>
      </p:sp>
      <p:pic>
        <p:nvPicPr>
          <p:cNvPr id="52" name="Google Shape;52;p7" title="Pappus-graph-animation.webm.720p.vp9.webm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5275" y="3019775"/>
            <a:ext cx="4572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86925" y="2958188"/>
            <a:ext cx="2095500" cy="204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/>
          <p:nvPr>
            <p:ph type="title"/>
          </p:nvPr>
        </p:nvSpPr>
        <p:spPr>
          <a:xfrm>
            <a:off x="611175" y="260350"/>
            <a:ext cx="7845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Background: Transformations</a:t>
            </a:r>
            <a:endParaRPr/>
          </a:p>
        </p:txBody>
      </p:sp>
      <p:sp>
        <p:nvSpPr>
          <p:cNvPr id="59" name="Google Shape;59;p8"/>
          <p:cNvSpPr txBox="1"/>
          <p:nvPr>
            <p:ph idx="1" type="body"/>
          </p:nvPr>
        </p:nvSpPr>
        <p:spPr>
          <a:xfrm>
            <a:off x="395287" y="1268412"/>
            <a:ext cx="64548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Configuration space (</a:t>
            </a:r>
            <a:r>
              <a:rPr b="1" i="1" lang="en-US"/>
              <a:t>q</a:t>
            </a:r>
            <a:r>
              <a:rPr b="1" baseline="-25000" i="1" lang="en-US"/>
              <a:t>0</a:t>
            </a:r>
            <a:r>
              <a:rPr lang="en-US"/>
              <a:t>,</a:t>
            </a:r>
            <a:r>
              <a:rPr b="1" i="1" lang="en-US"/>
              <a:t>q</a:t>
            </a:r>
            <a:r>
              <a:rPr b="1" baseline="-25000" i="1" lang="en-US"/>
              <a:t>1</a:t>
            </a:r>
            <a:r>
              <a:rPr lang="en-US"/>
              <a:t>) is coordinate system for robot’s overall motion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Hard to model motion algorithms for a specific tasks using configuration space coordinates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Linear transformation allows us to “shift” entire plane to align with task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Can translate between configuration space and task spaces using task map: </a:t>
            </a:r>
            <a:r>
              <a:rPr b="1" i="1" lang="en-US"/>
              <a:t>φ</a:t>
            </a:r>
            <a:r>
              <a:rPr lang="en-US"/>
              <a:t>(</a:t>
            </a:r>
            <a:r>
              <a:rPr b="1" i="1" lang="en-US"/>
              <a:t>q</a:t>
            </a:r>
            <a:r>
              <a:rPr b="1" baseline="-25000" i="1" lang="en-US"/>
              <a:t>0</a:t>
            </a:r>
            <a:r>
              <a:rPr lang="en-US"/>
              <a:t>,</a:t>
            </a:r>
            <a:r>
              <a:rPr b="1" i="1" lang="en-US"/>
              <a:t>q</a:t>
            </a:r>
            <a:r>
              <a:rPr b="1" baseline="-25000" i="1" lang="en-US"/>
              <a:t>1</a:t>
            </a:r>
            <a:r>
              <a:rPr lang="en-US"/>
              <a:t>) → </a:t>
            </a:r>
            <a:r>
              <a:rPr lang="en-US"/>
              <a:t>(</a:t>
            </a:r>
            <a:r>
              <a:rPr b="1" i="1" lang="en-US"/>
              <a:t>x</a:t>
            </a:r>
            <a:r>
              <a:rPr b="1" baseline="-25000" i="1" lang="en-US"/>
              <a:t>0</a:t>
            </a:r>
            <a:r>
              <a:rPr lang="en-US"/>
              <a:t>,</a:t>
            </a:r>
            <a:r>
              <a:rPr b="1" i="1" lang="en-US"/>
              <a:t>x</a:t>
            </a:r>
            <a:r>
              <a:rPr b="1" baseline="-25000" i="1" lang="en-US"/>
              <a:t>1</a:t>
            </a:r>
            <a:r>
              <a:rPr lang="en-US"/>
              <a:t>)</a:t>
            </a:r>
            <a:endParaRPr/>
          </a:p>
        </p:txBody>
      </p:sp>
      <p:pic>
        <p:nvPicPr>
          <p:cNvPr id="60" name="Google Shape;60;p8"/>
          <p:cNvPicPr preferRelativeResize="0"/>
          <p:nvPr/>
        </p:nvPicPr>
        <p:blipFill rotWithShape="1">
          <a:blip r:embed="rId4">
            <a:alphaModFix/>
          </a:blip>
          <a:srcRect b="9190" l="13364" r="21378" t="6726"/>
          <a:stretch/>
        </p:blipFill>
        <p:spPr>
          <a:xfrm>
            <a:off x="6692348" y="2351000"/>
            <a:ext cx="2186975" cy="203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611175" y="260350"/>
            <a:ext cx="7845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Background: Transformations</a:t>
            </a:r>
            <a:endParaRPr/>
          </a:p>
        </p:txBody>
      </p:sp>
      <p:sp>
        <p:nvSpPr>
          <p:cNvPr id="66" name="Google Shape;66;p9"/>
          <p:cNvSpPr txBox="1"/>
          <p:nvPr>
            <p:ph idx="1" type="body"/>
          </p:nvPr>
        </p:nvSpPr>
        <p:spPr>
          <a:xfrm>
            <a:off x="395287" y="1268412"/>
            <a:ext cx="64548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80808"/>
              </a:buClr>
              <a:buSzPts val="2000"/>
              <a:buFont typeface="Verdana"/>
              <a:buChar char="•"/>
            </a:pPr>
            <a:r>
              <a:t/>
            </a:r>
            <a:endParaRPr/>
          </a:p>
        </p:txBody>
      </p:sp>
      <p:pic>
        <p:nvPicPr>
          <p:cNvPr id="67" name="Google Shape;6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275" y="1268400"/>
            <a:ext cx="7459349" cy="420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type="title"/>
          </p:nvPr>
        </p:nvSpPr>
        <p:spPr>
          <a:xfrm>
            <a:off x="611175" y="260350"/>
            <a:ext cx="7990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Background: </a:t>
            </a: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Policy Structure</a:t>
            </a:r>
            <a:endParaRPr/>
          </a:p>
        </p:txBody>
      </p:sp>
      <p:sp>
        <p:nvSpPr>
          <p:cNvPr id="73" name="Google Shape;73;p10"/>
          <p:cNvSpPr txBox="1"/>
          <p:nvPr>
            <p:ph idx="1" type="body"/>
          </p:nvPr>
        </p:nvSpPr>
        <p:spPr>
          <a:xfrm>
            <a:off x="395287" y="1268412"/>
            <a:ext cx="64548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Input: </a:t>
            </a:r>
            <a:r>
              <a:rPr lang="en-US"/>
              <a:t>Position (</a:t>
            </a:r>
            <a:r>
              <a:rPr b="1" i="1" lang="en-US"/>
              <a:t>x</a:t>
            </a:r>
            <a:r>
              <a:rPr lang="en-US"/>
              <a:t>), Velocity (</a:t>
            </a:r>
            <a:r>
              <a:rPr b="1" i="1" lang="en-US"/>
              <a:t>ẋ</a:t>
            </a:r>
            <a:r>
              <a:rPr lang="en-US"/>
              <a:t>)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Output: </a:t>
            </a:r>
            <a:r>
              <a:rPr lang="en-US"/>
              <a:t>Acceleration (</a:t>
            </a:r>
            <a:r>
              <a:rPr b="1" i="1" lang="en-US"/>
              <a:t>ẍ</a:t>
            </a:r>
            <a:r>
              <a:rPr lang="en-US"/>
              <a:t>), Inertia (</a:t>
            </a:r>
            <a:r>
              <a:rPr b="1" i="1" lang="en-US"/>
              <a:t>M</a:t>
            </a:r>
            <a:r>
              <a:rPr lang="en-US"/>
              <a:t>)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Inspired by </a:t>
            </a:r>
            <a:r>
              <a:rPr b="1" i="1" lang="en-US"/>
              <a:t>F</a:t>
            </a:r>
            <a:r>
              <a:rPr i="1" lang="en-US"/>
              <a:t> </a:t>
            </a:r>
            <a:r>
              <a:rPr lang="en-US"/>
              <a:t>=</a:t>
            </a:r>
            <a:r>
              <a:rPr i="1" lang="en-US"/>
              <a:t> </a:t>
            </a:r>
            <a:r>
              <a:rPr b="1" i="1" lang="en-US"/>
              <a:t>ma</a:t>
            </a:r>
            <a:endParaRPr b="1" i="1"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Computes d</a:t>
            </a:r>
            <a:r>
              <a:rPr lang="en-US"/>
              <a:t>esired acceleration to accomplish task and current importance of task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i="1" lang="en-US"/>
              <a:t>M</a:t>
            </a:r>
            <a:r>
              <a:rPr lang="en-US"/>
              <a:t> </a:t>
            </a:r>
            <a:r>
              <a:rPr lang="en-US"/>
              <a:t>enables dynamic prioritization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Runs in task space at each timestep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/>
          <p:nvPr>
            <p:ph type="title"/>
          </p:nvPr>
        </p:nvSpPr>
        <p:spPr>
          <a:xfrm>
            <a:off x="611171" y="260350"/>
            <a:ext cx="74820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Background: The RMP Tree</a:t>
            </a:r>
            <a:endParaRPr/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395287" y="1268412"/>
            <a:ext cx="64548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Root node </a:t>
            </a:r>
            <a:r>
              <a:rPr b="1" i="1" lang="en-US"/>
              <a:t>C</a:t>
            </a:r>
            <a:r>
              <a:rPr lang="en-US"/>
              <a:t> is configuration node</a:t>
            </a:r>
            <a:endParaRPr/>
          </a:p>
          <a:p>
            <a:pPr indent="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Each leaf node </a:t>
            </a:r>
            <a:r>
              <a:rPr b="1" i="1" lang="en-US"/>
              <a:t>T</a:t>
            </a:r>
            <a:r>
              <a:rPr b="1" baseline="-25000" i="1" lang="en-US"/>
              <a:t>i </a:t>
            </a:r>
            <a:r>
              <a:rPr baseline="-25000" lang="en-US"/>
              <a:t> </a:t>
            </a:r>
            <a:r>
              <a:rPr lang="en-US"/>
              <a:t>is a task node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Process:</a:t>
            </a:r>
            <a:endParaRPr/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i="1" lang="en-US"/>
              <a:t>C</a:t>
            </a:r>
            <a:r>
              <a:rPr b="0" lang="en-US"/>
              <a:t> receives latest (</a:t>
            </a:r>
            <a:r>
              <a:rPr i="1" lang="en-US"/>
              <a:t>q</a:t>
            </a:r>
            <a:r>
              <a:rPr b="0" lang="en-US"/>
              <a:t>, </a:t>
            </a:r>
            <a:r>
              <a:rPr i="1" lang="en-US"/>
              <a:t>q̇</a:t>
            </a:r>
            <a:r>
              <a:rPr b="0" lang="en-US"/>
              <a:t>)</a:t>
            </a:r>
            <a:endParaRPr b="0"/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/>
              <a:t>Pushforward: </a:t>
            </a:r>
            <a:r>
              <a:rPr b="0" lang="en-US"/>
              <a:t>Propagation to each </a:t>
            </a:r>
            <a:r>
              <a:rPr i="1" lang="en-US"/>
              <a:t>T</a:t>
            </a:r>
            <a:r>
              <a:rPr baseline="-25000" i="1" lang="en-US"/>
              <a:t>i</a:t>
            </a:r>
            <a:r>
              <a:rPr b="0" lang="en-US"/>
              <a:t>, task map applied</a:t>
            </a:r>
            <a:endParaRPr b="0"/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b="0" lang="en-US"/>
              <a:t>Each </a:t>
            </a:r>
            <a:r>
              <a:rPr i="1" lang="en-US"/>
              <a:t>T</a:t>
            </a:r>
            <a:r>
              <a:rPr baseline="-25000" i="1" lang="en-US"/>
              <a:t>i  </a:t>
            </a:r>
            <a:r>
              <a:rPr b="0" lang="en-US"/>
              <a:t>computes (</a:t>
            </a:r>
            <a:r>
              <a:rPr i="1" lang="en-US"/>
              <a:t>ẍ</a:t>
            </a:r>
            <a:r>
              <a:rPr b="0" lang="en-US"/>
              <a:t>, </a:t>
            </a:r>
            <a:r>
              <a:rPr i="1" lang="en-US"/>
              <a:t>M</a:t>
            </a:r>
            <a:r>
              <a:rPr b="0" lang="en-US"/>
              <a:t>) in task space</a:t>
            </a:r>
            <a:endParaRPr b="0"/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/>
              <a:t>Pullback: </a:t>
            </a:r>
            <a:r>
              <a:rPr b="0" lang="en-US"/>
              <a:t>Propagation back to</a:t>
            </a:r>
            <a:r>
              <a:rPr i="1" lang="en-US"/>
              <a:t> C</a:t>
            </a:r>
            <a:r>
              <a:rPr b="0" lang="en-US"/>
              <a:t>, task map reversed</a:t>
            </a:r>
            <a:endParaRPr b="0"/>
          </a:p>
          <a:p>
            <a:pPr indent="-3810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/>
              <a:t>C</a:t>
            </a:r>
            <a:r>
              <a:rPr b="0" lang="en-US"/>
              <a:t> computes and outputs acceleration</a:t>
            </a:r>
            <a:endParaRPr b="0"/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4">
            <a:alphaModFix/>
          </a:blip>
          <a:srcRect b="0" l="33359" r="41370" t="0"/>
          <a:stretch/>
        </p:blipFill>
        <p:spPr>
          <a:xfrm>
            <a:off x="6162275" y="1573698"/>
            <a:ext cx="2824049" cy="220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/>
          <p:nvPr>
            <p:ph type="title"/>
          </p:nvPr>
        </p:nvSpPr>
        <p:spPr>
          <a:xfrm>
            <a:off x="611175" y="260350"/>
            <a:ext cx="79032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>
                <a:latin typeface="Tahoma"/>
                <a:ea typeface="Tahoma"/>
                <a:cs typeface="Tahoma"/>
                <a:sym typeface="Tahoma"/>
              </a:rPr>
              <a:t>Examples: Collision Avoidance</a:t>
            </a:r>
            <a:endParaRPr/>
          </a:p>
        </p:txBody>
      </p:sp>
      <p:sp>
        <p:nvSpPr>
          <p:cNvPr id="86" name="Google Shape;86;p12"/>
          <p:cNvSpPr txBox="1"/>
          <p:nvPr>
            <p:ph idx="1" type="body"/>
          </p:nvPr>
        </p:nvSpPr>
        <p:spPr>
          <a:xfrm>
            <a:off x="395287" y="1268412"/>
            <a:ext cx="64548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Input: </a:t>
            </a:r>
            <a:r>
              <a:rPr lang="en-US"/>
              <a:t>Position (</a:t>
            </a:r>
            <a:r>
              <a:rPr b="1" i="1" lang="en-US"/>
              <a:t>h</a:t>
            </a:r>
            <a:r>
              <a:rPr lang="en-US"/>
              <a:t>, </a:t>
            </a:r>
            <a:r>
              <a:rPr b="1" i="1" lang="en-US"/>
              <a:t>k</a:t>
            </a:r>
            <a:r>
              <a:rPr lang="en-US"/>
              <a:t>), radius </a:t>
            </a:r>
            <a:r>
              <a:rPr b="1" i="1" lang="en-US"/>
              <a:t>r</a:t>
            </a:r>
            <a:r>
              <a:rPr lang="en-US"/>
              <a:t> of obstacle to avoid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Task map:</a:t>
            </a:r>
            <a:r>
              <a:rPr lang="en-US"/>
              <a:t> 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Acceleration:</a:t>
            </a:r>
            <a:endParaRPr b="1"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Inertia:</a:t>
            </a:r>
            <a:endParaRPr b="1"/>
          </a:p>
          <a:p>
            <a:pPr indent="0" lvl="0" marL="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marR="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 </a:t>
            </a:r>
            <a:r>
              <a:rPr lang="en-US"/>
              <a:t>Acts like a repelling magnetic field around obstacle</a:t>
            </a:r>
            <a:endParaRPr/>
          </a:p>
        </p:txBody>
      </p:sp>
      <p:pic>
        <p:nvPicPr>
          <p:cNvPr id="87" name="Google Shape;87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1625" y="2109413"/>
            <a:ext cx="2542375" cy="25200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2"/>
          <p:cNvPicPr preferRelativeResize="0"/>
          <p:nvPr/>
        </p:nvPicPr>
        <p:blipFill rotWithShape="1">
          <a:blip r:embed="rId5">
            <a:alphaModFix/>
          </a:blip>
          <a:srcRect b="0" l="2676" r="0" t="0"/>
          <a:stretch/>
        </p:blipFill>
        <p:spPr>
          <a:xfrm>
            <a:off x="2799550" y="2236100"/>
            <a:ext cx="3701026" cy="74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99825" y="2942251"/>
            <a:ext cx="1655558" cy="97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82225" y="3825125"/>
            <a:ext cx="2314736" cy="74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plate">
  <a:themeElements>
    <a:clrScheme name="default">
      <a:dk1>
        <a:srgbClr val="4D4D4D"/>
      </a:dk1>
      <a:lt1>
        <a:srgbClr val="FFFFFF"/>
      </a:lt1>
      <a:dk2>
        <a:srgbClr val="000000"/>
      </a:dk2>
      <a:lt2>
        <a:srgbClr val="9B6902"/>
      </a:lt2>
      <a:accent1>
        <a:srgbClr val="C75E00"/>
      </a:accent1>
      <a:accent2>
        <a:srgbClr val="FED416"/>
      </a:accent2>
      <a:accent3>
        <a:srgbClr val="FFFFFF"/>
      </a:accent3>
      <a:accent4>
        <a:srgbClr val="C75E00"/>
      </a:accent4>
      <a:accent5>
        <a:srgbClr val="FED416"/>
      </a:accent5>
      <a:accent6>
        <a:srgbClr val="FFFFFF"/>
      </a:accent6>
      <a:hlink>
        <a:srgbClr val="EE6600"/>
      </a:hlink>
      <a:folHlink>
        <a:srgbClr val="EAEAE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